
<file path=[Content_Types].xml><?xml version="1.0" encoding="utf-8"?>
<Types xmlns="http://schemas.openxmlformats.org/package/2006/content-types">
  <Default ContentType="application/vnd.openxmlformats-package.relationships+xml" Extension="rels"/>
  <Default ContentType="image/jpeg" Extension="jpeg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98" r:id="rId5"/>
    <p:sldId id="258" r:id="rId6"/>
    <p:sldId id="300" r:id="rId7"/>
    <p:sldId id="260" r:id="rId8"/>
    <p:sldId id="301" r:id="rId9"/>
    <p:sldId id="259" r:id="rId10"/>
    <p:sldId id="261" r:id="rId11"/>
    <p:sldId id="302" r:id="rId12"/>
    <p:sldId id="288" r:id="rId13"/>
    <p:sldId id="289" r:id="rId14"/>
    <p:sldId id="265" r:id="rId15"/>
    <p:sldId id="263" r:id="rId16"/>
    <p:sldId id="264" r:id="rId17"/>
    <p:sldId id="266" r:id="rId18"/>
    <p:sldId id="267" r:id="rId19"/>
    <p:sldId id="287" r:id="rId20"/>
    <p:sldId id="286" r:id="rId21"/>
    <p:sldId id="262" r:id="rId22"/>
    <p:sldId id="268" r:id="rId23"/>
    <p:sldId id="269" r:id="rId24"/>
    <p:sldId id="275" r:id="rId25"/>
    <p:sldId id="277" r:id="rId26"/>
    <p:sldId id="276" r:id="rId27"/>
    <p:sldId id="279" r:id="rId28"/>
    <p:sldId id="303" r:id="rId29"/>
    <p:sldId id="271" r:id="rId30"/>
    <p:sldId id="272" r:id="rId31"/>
    <p:sldId id="273" r:id="rId32"/>
    <p:sldId id="280" r:id="rId33"/>
    <p:sldId id="304" r:id="rId34"/>
    <p:sldId id="306" r:id="rId35"/>
    <p:sldId id="305" r:id="rId36"/>
    <p:sldId id="307" r:id="rId37"/>
    <p:sldId id="311" r:id="rId38"/>
    <p:sldId id="312" r:id="rId39"/>
    <p:sldId id="308" r:id="rId40"/>
    <p:sldId id="274" r:id="rId41"/>
    <p:sldId id="278" r:id="rId42"/>
    <p:sldId id="282" r:id="rId43"/>
    <p:sldId id="283" r:id="rId44"/>
    <p:sldId id="309" r:id="rId45"/>
    <p:sldId id="284" r:id="rId46"/>
    <p:sldId id="285" r:id="rId47"/>
    <p:sldId id="295" r:id="rId48"/>
    <p:sldId id="291" r:id="rId49"/>
    <p:sldId id="292" r:id="rId50"/>
    <p:sldId id="293" r:id="rId51"/>
    <p:sldId id="294" r:id="rId52"/>
    <p:sldId id="296" r:id="rId53"/>
    <p:sldId id="310" r:id="rId54"/>
    <p:sldId id="313" r:id="rId55"/>
    <p:sldId id="314" r:id="rId56"/>
    <p:sldId id="315" r:id="rId57"/>
    <p:sldId id="316" r:id="rId58"/>
    <p:sldId id="317" r:id="rId59"/>
    <p:sldId id="318" r:id="rId60"/>
    <p:sldId id="319" r:id="rId61"/>
  </p:sldIdLst>
  <p:sldSz cx="9144000" cy="6858000" type="screen4x3"/>
  <p:notesSz cx="6858000" cy="9144000"/>
  <p:custDataLst>
    <p:tags r:id="rId6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tags" Target="tags/tag1.xml" /><Relationship Id="rId63" Type="http://schemas.openxmlformats.org/officeDocument/2006/relationships/presProps" Target="presProps.xml" /><Relationship Id="rId64" Type="http://schemas.openxmlformats.org/officeDocument/2006/relationships/viewProps" Target="viewProps.xml" /><Relationship Id="rId65" Type="http://schemas.openxmlformats.org/officeDocument/2006/relationships/theme" Target="theme/theme1.xml" /><Relationship Id="rId66" Type="http://schemas.openxmlformats.org/officeDocument/2006/relationships/tableStyles" Target="tableStyles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A10C-4171-4EA0-95F9-E832CF4DE958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CED6-FC5B-4FE5-BECD-488D90B550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CED6-FC5B-4FE5-BECD-488D90B550C9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2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0.jpeg" /><Relationship Id="rId4" Type="http://schemas.openxmlformats.org/officeDocument/2006/relationships/image" Target="../media/image4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Relationship Id="rId5" Type="http://schemas.openxmlformats.org/officeDocument/2006/relationships/image" Target="../media/image5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Relationship Id="rId5" Type="http://schemas.openxmlformats.org/officeDocument/2006/relationships/image" Target="../media/image60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3.jpeg" /><Relationship Id="rId4" Type="http://schemas.openxmlformats.org/officeDocument/2006/relationships/image" Target="../media/image64.jpeg" /><Relationship Id="rId5" Type="http://schemas.openxmlformats.org/officeDocument/2006/relationships/image" Target="../media/image65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6.jpeg" /><Relationship Id="rId4" Type="http://schemas.openxmlformats.org/officeDocument/2006/relationships/image" Target="../media/image67.jpeg" /><Relationship Id="rId5" Type="http://schemas.openxmlformats.org/officeDocument/2006/relationships/image" Target="../media/image68.jpeg" /><Relationship Id="rId6" Type="http://schemas.openxmlformats.org/officeDocument/2006/relationships/image" Target="../media/image6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3.jpeg" /><Relationship Id="rId4" Type="http://schemas.openxmlformats.org/officeDocument/2006/relationships/image" Target="../media/image74.jpeg" /><Relationship Id="rId5" Type="http://schemas.openxmlformats.org/officeDocument/2006/relationships/image" Target="../media/image75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8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9.jpeg" /><Relationship Id="rId4" Type="http://schemas.openxmlformats.org/officeDocument/2006/relationships/image" Target="../media/image80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3.jpeg" /><Relationship Id="rId4" Type="http://schemas.openxmlformats.org/officeDocument/2006/relationships/image" Target="../media/image84.jpeg" /><Relationship Id="rId5" Type="http://schemas.openxmlformats.org/officeDocument/2006/relationships/image" Target="../media/image85.jpeg" /><Relationship Id="rId6" Type="http://schemas.openxmlformats.org/officeDocument/2006/relationships/image" Target="../media/image86.jpeg" /><Relationship Id="rId7" Type="http://schemas.openxmlformats.org/officeDocument/2006/relationships/image" Target="../media/image87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8.jpeg" /><Relationship Id="rId4" Type="http://schemas.openxmlformats.org/officeDocument/2006/relationships/image" Target="../media/image89.jpeg" /><Relationship Id="rId5" Type="http://schemas.openxmlformats.org/officeDocument/2006/relationships/image" Target="../media/image90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9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txBody>
          <a:bodyPr>
            <a:normAutofit fontScale="90000"/>
          </a:bodyPr>
          <a:lstStyle/>
          <a:p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smtClean="0">
                <a:latin typeface="Times New Roman" pitchFamily="18" charset="0"/>
                <a:cs typeface="Times New Roman" pitchFamily="18" charset="0"/>
              </a:rPr>
              <a:t>«ДЕТСКИЙ САД  № 30» АРТЕМОВСКОГО ГОРОДСКОГО ОКРУГА</a:t>
            </a:r>
            <a:r>
              <a:rPr lang="ru-RU" sz="1400" b="1" i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640960" cy="5760640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ВОСПИТАТЕЛЯ     </a:t>
            </a:r>
          </a:p>
          <a:p>
            <a:r>
              <a:rPr lang="ru-RU" sz="3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algn="l"/>
            <a:r>
              <a:rPr lang="ru-RU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АНДРЕЕВА </a:t>
            </a:r>
          </a:p>
          <a:p>
            <a:pPr algn="l"/>
            <a:r>
              <a:rPr lang="ru-RU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ИННА</a:t>
            </a:r>
          </a:p>
          <a:p>
            <a:pPr algn="l"/>
            <a:r>
              <a:rPr lang="ru-RU" b="1" i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ВИКТОРОВНА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г.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Пользователь\Desktop\Лучший по профессии\Андреева\Фотография Инна Викторовна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3608" y="2636912"/>
            <a:ext cx="2610373" cy="3481563"/>
          </a:xfrm>
          <a:prstGeom prst="rect">
            <a:avLst/>
          </a:prstGeom>
          <a:solidFill>
            <a:srgbClr val="00B050"/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b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5400" b="1" i="1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C:\Users\Пользователь\Desktop\a0d09869808d26229839098cd738a9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2400" b="1" i="1">
              <a:solidFill>
                <a:srgbClr val="00B0F0"/>
              </a:solidFill>
            </a:endParaRPr>
          </a:p>
        </p:txBody>
      </p:sp>
      <p:pic>
        <p:nvPicPr>
          <p:cNvPr id="1026" name="Picture 2" descr="C:\Users\Пользователь\Desktop\Лучший по профессии\мои СЕРТИФИКАТЫ и ДИПЛОМЫ\благодарность главы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764704"/>
            <a:ext cx="3960440" cy="544641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Лучший по профессии\мои СЕРТИФИКАТЫ и ДИПЛОМЫ\диплом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4527245" y="305403"/>
            <a:ext cx="2448273" cy="336687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Лучший по профессии\мои СЕРТИФИКАТЫ и ДИПЛОМЫ\благодарность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5400000">
            <a:off x="6150910" y="1876070"/>
            <a:ext cx="2520280" cy="3465900"/>
          </a:xfrm>
          <a:prstGeom prst="rect">
            <a:avLst/>
          </a:prstGeom>
          <a:noFill/>
        </p:spPr>
      </p:pic>
      <p:pic>
        <p:nvPicPr>
          <p:cNvPr id="8" name="Picture 4" descr="C:\Users\Пользователь\Desktop\Лучший по профессии\мои СЕРТИФИКАТЫ и ДИПЛОМЫ\сертификат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5400000">
            <a:off x="4231778" y="3841230"/>
            <a:ext cx="2408636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2400" b="1" i="1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016"/>
            <a:ext cx="1882552" cy="2553147"/>
          </a:xfrm>
        </p:spPr>
        <p:txBody>
          <a:bodyPr/>
          <a:lstStyle/>
          <a:p>
            <a:r>
              <a:rPr lang="ru-RU" err="1" smtClean="0"/>
              <a:t>рррр</a:t>
            </a:r>
            <a:endParaRPr lang="ru-RU"/>
          </a:p>
        </p:txBody>
      </p:sp>
      <p:pic>
        <p:nvPicPr>
          <p:cNvPr id="2050" name="Picture 2" descr="C:\Users\Пользователь\Desktop\Лучший по профессии\мои СЕРТИФИКАТЫ и ДИПЛОМЫ\Sca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44824"/>
            <a:ext cx="3096344" cy="4258105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Лучший по профессии\мои СЕРТИФИКАТЫ и ДИПЛОМЫ\вершина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5400000">
            <a:off x="3577632" y="534936"/>
            <a:ext cx="2376265" cy="3267849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Лучший по профессии\мои СЕРТИФИКАТЫ и ДИПЛОМЫ\территория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19664" y="2420888"/>
            <a:ext cx="2932254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92088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2400" b="1" i="1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882552" cy="2908920"/>
          </a:xfrm>
        </p:spPr>
        <p:txBody>
          <a:bodyPr/>
          <a:lstStyle/>
          <a:p>
            <a:r>
              <a:rPr lang="ru-RU" err="1" smtClean="0"/>
              <a:t>иииииииитттттттттттт</a:t>
            </a:r>
            <a:endParaRPr lang="ru-RU"/>
          </a:p>
        </p:txBody>
      </p:sp>
      <p:pic>
        <p:nvPicPr>
          <p:cNvPr id="2052" name="Picture 4" descr="C:\Users\Пользователь\Desktop\Лучший по профессии\мои СЕРТИФИКАТЫ и ДИПЛОМЫ\педагог\исследовательская работа Амурчонок_page-0001 (1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2160" y="980728"/>
            <a:ext cx="2891696" cy="4680520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Лучший по профессии\мои СЕРТИФИКАТЫ и ДИПЛОМЫ\педагог\лучшая презентация На пути к школе_page-00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59832" y="1988840"/>
            <a:ext cx="3056731" cy="4320480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Лучший по профессии\мои СЕРТИФИКАТЫ и ДИПЛОМЫ\педагог\всероссийский Время знаний Полина_page-000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052736"/>
            <a:ext cx="3205644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7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lang="ru-RU" smtClean="0" sz="2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ПРОФЕССИОНАЛЬНЫЕ ДОСТИЖЕНИЯ</a:t>
            </a:r>
            <a:endParaRPr b="1" i="1" lang="ru-RU" sz="240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err="1" lang="ru-RU" smtClean="0"/>
              <a:t>ссвсссс</a:t>
            </a:r>
            <a:endParaRPr lang="ru-RU"/>
          </a:p>
        </p:txBody>
      </p:sp>
      <p:pic>
        <p:nvPicPr>
          <p:cNvPr descr="C:\Users\Пользователь\Desktop\Лучший по профессии\мои СЕРТИФИКАТЫ и ДИПЛОМЫ\педагог\08.04.24  интернет олимпиада.jpg" id="1026" name="Picture 2"/>
          <p:cNvPicPr>
            <a:picLocks noChangeArrowheads="1" noChangeAspect="1"/>
          </p:cNvPicPr>
          <p:nvPr/>
        </p:nvPicPr>
        <p:blipFill>
          <a:blip r:embed="rId3"/>
          <a:srcRect t="4"/>
          <a:stretch>
            <a:fillRect/>
          </a:stretch>
        </p:blipFill>
        <p:spPr bwMode="auto">
          <a:xfrm>
            <a:off x="971600" y="1268760"/>
            <a:ext cx="3059809" cy="4392488"/>
          </a:xfrm>
          <a:prstGeom prst="rect">
            <a:avLst/>
          </a:prstGeom>
          <a:noFill/>
        </p:spPr>
      </p:pic>
      <p:pic>
        <p:nvPicPr>
          <p:cNvPr descr="C:\Users\Пользователь\Desktop\Лучший по профессии\мои СЕРТИФИКАТЫ и ДИПЛОМЫ\педагог\всероссийская викторина_page-0001 (1).jpg" id="1028" name="Picture 4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60032" y="1484784"/>
            <a:ext cx="2660345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2400" b="1" i="1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err="1" smtClean="0"/>
              <a:t>пп</a:t>
            </a:r>
            <a:endParaRPr lang="ru-RU"/>
          </a:p>
        </p:txBody>
      </p:sp>
      <p:pic>
        <p:nvPicPr>
          <p:cNvPr id="4" name="Picture 3" descr="C:\Users\Пользователь\Desktop\Лучший по профессии\мои СЕРТИФИКАТЫ и ДИПЛОМЫ\педагог\25.03.24публикация путешествие по клеточкам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2160" y="1340768"/>
            <a:ext cx="2801287" cy="396044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Лучший по профессии\мои СЕРТИФИКАТЫ и ДИПЛОМЫ\педагог\за публикацию родной край_page-000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528" y="1124744"/>
            <a:ext cx="2086213" cy="2952328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Лучший по профессии\мои СЕРТИФИКАТЫ и ДИПЛОМЫ\педагог\публикация конспекта занятия Мой приморский край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55776" y="1772816"/>
            <a:ext cx="3168604" cy="447942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7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850106"/>
          </a:xfrm>
        </p:spPr>
        <p:txBody>
          <a:bodyPr>
            <a:normAutofit/>
          </a:bodyPr>
          <a:lstStyle/>
          <a:p>
            <a:r>
              <a:rPr b="1" i="1" lang="ru-RU" smtClean="0" sz="2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ПРОФЕССИОНАЛЬНЫЕ ДОСТИЖЕНИЯ</a:t>
            </a:r>
            <a:endParaRPr b="1" i="1" lang="ru-RU" sz="2400">
              <a:solidFill>
                <a:srgbClr val="00B0F0"/>
              </a:solidFill>
            </a:endParaRPr>
          </a:p>
        </p:txBody>
      </p:sp>
      <p:pic>
        <p:nvPicPr>
          <p:cNvPr descr="C:\Users\Пользователь\Desktop\Лучший по профессии\мои СЕРТИФИКАТЫ и ДИПЛОМЫ\педагог\презентация обитатели япо.jpg" id="3082" name="Picture 10"/>
          <p:cNvPicPr>
            <a:picLocks noChangeArrowheads="1" noChangeAspect="1"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83568" y="1268760"/>
            <a:ext cx="3384376" cy="4717328"/>
          </a:xfrm>
          <a:prstGeom prst="rect">
            <a:avLst/>
          </a:prstGeom>
          <a:noFill/>
        </p:spPr>
      </p:pic>
      <p:pic>
        <p:nvPicPr>
          <p:cNvPr descr="C:\Users\Пользователь\Desktop\Лучший по профессии\мои СЕРТИФИКАТЫ и ДИПЛОМЫ\педагог\проект педагога п патриотика.jpg" id="3083" name="Picture 11"/>
          <p:cNvPicPr>
            <a:picLocks noChangeArrowheads="1" noChangeAspect="1"/>
          </p:cNvPicPr>
          <p:nvPr/>
        </p:nvPicPr>
        <p:blipFill>
          <a:blip r:embed="rId4"/>
          <a:srcRect b="55"/>
          <a:stretch>
            <a:fillRect/>
          </a:stretch>
        </p:blipFill>
        <p:spPr bwMode="auto">
          <a:xfrm>
            <a:off x="4716016" y="1196752"/>
            <a:ext cx="3420279" cy="4752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3" descr="C:\Users\Пользователь\Desktop\a0d09869808d26229839098cd738a9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325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2400" b="1" i="1">
              <a:solidFill>
                <a:srgbClr val="00B0F0"/>
              </a:solidFill>
            </a:endParaRPr>
          </a:p>
        </p:txBody>
      </p:sp>
      <p:pic>
        <p:nvPicPr>
          <p:cNvPr id="5126" name="Picture 6" descr="C:\Users\Пользователь\Desktop\Лучший по профессии\мои СЕРТИФИКАТЫ и ДИПЛОМЫ\педагог\публикация конспекта занятия Мой приморский край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1916832"/>
            <a:ext cx="2801487" cy="3960440"/>
          </a:xfrm>
          <a:prstGeom prst="rect">
            <a:avLst/>
          </a:prstGeom>
          <a:noFill/>
        </p:spPr>
      </p:pic>
      <p:pic>
        <p:nvPicPr>
          <p:cNvPr id="5127" name="Picture 7" descr="C:\Users\Пользователь\Desktop\Лучший по профессии\мои СЕРТИФИКАТЫ и ДИПЛОМЫ\педагог\публикация Маленькие почемучки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03848" y="1340768"/>
            <a:ext cx="2750552" cy="3888432"/>
          </a:xfrm>
          <a:prstGeom prst="rect">
            <a:avLst/>
          </a:prstGeom>
          <a:noFill/>
        </p:spPr>
      </p:pic>
      <p:pic>
        <p:nvPicPr>
          <p:cNvPr id="5128" name="Picture 8" descr="C:\Users\Пользователь\Desktop\Лучший по профессии\мои СЕРТИФИКАТЫ и ДИПЛОМЫ\педагог\свидететельство эксперта_page-000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84168" y="1988840"/>
            <a:ext cx="2903895" cy="4104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3" descr="C:\Users\Пользователь\Desktop\a0d09869808d26229839098cd738a9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2045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2400" b="1" i="1">
              <a:solidFill>
                <a:srgbClr val="00B0F0"/>
              </a:solidFill>
            </a:endParaRPr>
          </a:p>
        </p:txBody>
      </p:sp>
      <p:pic>
        <p:nvPicPr>
          <p:cNvPr id="13314" name="Picture 2" descr="C:\Users\Пользователь\Desktop\Лучший по профессии\мои СЕРТИФИКАТЫ и ДИПЛОМЫ\IMG-20240220-WA000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1412776"/>
            <a:ext cx="2649174" cy="3744416"/>
          </a:xfrm>
          <a:prstGeom prst="rect">
            <a:avLst/>
          </a:prstGeom>
          <a:noFill/>
        </p:spPr>
      </p:pic>
      <p:pic>
        <p:nvPicPr>
          <p:cNvPr id="13316" name="Picture 4" descr="C:\Users\Пользователь\Desktop\Лучший по профессии\мои СЕРТИФИКАТЫ и ДИПЛОМЫ\Публикац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5856" y="2492896"/>
            <a:ext cx="2523443" cy="3573016"/>
          </a:xfrm>
          <a:prstGeom prst="rect">
            <a:avLst/>
          </a:prstGeom>
          <a:noFill/>
        </p:spPr>
      </p:pic>
      <p:pic>
        <p:nvPicPr>
          <p:cNvPr id="13317" name="Picture 5" descr="C:\Users\Пользователь\Desktop\Лучший по профессии\мои СЕРТИФИКАТЫ и ДИПЛОМЫ\IMG-20240220-WA000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84168" y="1268760"/>
            <a:ext cx="269557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008112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ПРОФЕССИОНАЛЬНЫЕ ДОСТИЖЕНИЯ</a:t>
            </a:r>
            <a:endParaRPr lang="ru-RU" sz="2400" b="1" i="1">
              <a:solidFill>
                <a:srgbClr val="00B0F0"/>
              </a:solidFill>
            </a:endParaRPr>
          </a:p>
        </p:txBody>
      </p:sp>
      <p:pic>
        <p:nvPicPr>
          <p:cNvPr id="5" name="Picture 12" descr="C:\Users\Пользователь\Desktop\Лучший по профессии\мои СЕРТИФИКАТЫ и ДИПЛОМЫ\педагог\фестиваль предметной среды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0152" y="1700808"/>
            <a:ext cx="2736304" cy="3874413"/>
          </a:xfrm>
          <a:prstGeom prst="rect">
            <a:avLst/>
          </a:prstGeom>
          <a:noFill/>
        </p:spPr>
      </p:pic>
      <p:pic>
        <p:nvPicPr>
          <p:cNvPr id="12290" name="Picture 2" descr="C:\Users\Пользователь\Desktop\Лучший по профессии\мои СЕРТИФИКАТЫ и ДИПЛОМЫ\педагог\60296511-161b-49a6-8736-2a82071dad5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323528" y="1772816"/>
            <a:ext cx="5320655" cy="376186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7848872" cy="4536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1: «Общие сведения о педагоге»</a:t>
            </a:r>
          </a:p>
          <a:p>
            <a:pPr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2: «Педагогическое кредо»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3: «Педагогическое эссе» 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4: «Профессиональные достижения»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5: «Достижения воспитанников»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6: «Работа с родителями»</a:t>
            </a:r>
            <a:endParaRPr lang="en-US" i="1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DejaVu Sans" pitchFamily="16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7: «Курсы повышения квалификации»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8: «Методическая копилка»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None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r>
              <a:rPr lang="ru-RU" i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DejaVu Sans" pitchFamily="16" charset="0"/>
                <a:cs typeface="Times New Roman" pitchFamily="18" charset="0"/>
              </a:rPr>
              <a:t>Раздел 9: «Фотоархив»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Font typeface="Wingdings" pitchFamily="2" charset="2"/>
              <a:buChar char="ü"/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endParaRPr lang="ru-RU" i="1" smtClean="0">
              <a:solidFill>
                <a:srgbClr val="000000"/>
              </a:solidFill>
              <a:latin typeface="Arial"/>
              <a:ea typeface="DejaVu Sans" pitchFamily="16" charset="0"/>
              <a:cs typeface="DejaVu Sans" pitchFamily="16" charset="0"/>
            </a:endParaRPr>
          </a:p>
          <a:p>
            <a:pPr algn="just">
              <a:spcBef>
                <a:spcPts val="450"/>
              </a:spcBef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endParaRPr lang="ru-RU" i="1" smtClean="0">
              <a:solidFill>
                <a:srgbClr val="000000"/>
              </a:solidFill>
              <a:latin typeface="Arial"/>
              <a:ea typeface="DejaVu Sans" pitchFamily="16" charset="0"/>
              <a:cs typeface="DejaVu Sans" pitchFamily="16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endParaRPr lang="ru-RU" i="1" smtClean="0">
              <a:solidFill>
                <a:srgbClr val="000000"/>
              </a:solidFill>
              <a:latin typeface="Arial"/>
              <a:ea typeface="DejaVu Sans" pitchFamily="16" charset="0"/>
              <a:cs typeface="DejaVu Sans" pitchFamily="16" charset="0"/>
            </a:endParaRPr>
          </a:p>
          <a:p>
            <a:pPr algn="just">
              <a:lnSpc>
                <a:spcPct val="100000"/>
              </a:lnSpc>
              <a:spcBef>
                <a:spcPts val="450"/>
              </a:spcBef>
              <a:tabLst>
                <a:tab pos="0"/>
                <a:tab pos="914400"/>
                <a:tab pos="1828800"/>
                <a:tab pos="2743200"/>
                <a:tab pos="3657600"/>
                <a:tab pos="4572000"/>
                <a:tab pos="5486400"/>
                <a:tab pos="6400800"/>
                <a:tab pos="7315200"/>
                <a:tab pos="8229600"/>
                <a:tab pos="9144000"/>
                <a:tab pos="10058400"/>
              </a:tabLst>
            </a:pPr>
            <a:endParaRPr lang="ru-RU" i="1" smtClean="0">
              <a:solidFill>
                <a:srgbClr val="000000"/>
              </a:solidFill>
              <a:latin typeface="Arial"/>
              <a:ea typeface="DejaVu Sans" pitchFamily="16" charset="0"/>
              <a:cs typeface="DejaVu Sans" pitchFamily="16" charset="0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br>
              <a:rPr lang="en-US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ДОСТИЖЕНИЯ</a:t>
            </a:r>
            <a:r>
              <a:rPr lang="en-US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4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Дипломы</a:t>
            </a:r>
          </a:p>
          <a:p>
            <a:pPr>
              <a:buNone/>
            </a:pP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Грамоты</a:t>
            </a:r>
          </a:p>
          <a:p>
            <a:pPr>
              <a:buNone/>
            </a:pPr>
            <a:r>
              <a:rPr lang="ru-RU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Сертификаты</a:t>
            </a:r>
          </a:p>
          <a:p>
            <a:pPr>
              <a:buNone/>
            </a:pP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Пользователь\Desktop\dipl-0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576" y="2780928"/>
            <a:ext cx="4536504" cy="320676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en-US" sz="2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000" b="1" i="1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  </a:t>
            </a:r>
            <a:endParaRPr lang="ru-RU"/>
          </a:p>
        </p:txBody>
      </p:sp>
      <p:pic>
        <p:nvPicPr>
          <p:cNvPr id="6149" name="Picture 5" descr="C:\Users\Пользователь\Desktop\Лучший по профессии\мои СЕРТИФИКАТЫ и ДИПЛОМЫ\Дети\05.03.24 дети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5856" y="3068960"/>
            <a:ext cx="2462165" cy="3421584"/>
          </a:xfrm>
          <a:prstGeom prst="rect">
            <a:avLst/>
          </a:prstGeom>
          <a:noFill/>
        </p:spPr>
      </p:pic>
      <p:pic>
        <p:nvPicPr>
          <p:cNvPr id="6150" name="Picture 6" descr="C:\Users\Пользователь\Desktop\Лучший по профессии\мои СЕРТИФИКАТЫ и ДИПЛОМЫ\Дети\06.03.24  дети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40152" y="1052736"/>
            <a:ext cx="2964641" cy="4169544"/>
          </a:xfrm>
          <a:prstGeom prst="rect">
            <a:avLst/>
          </a:prstGeom>
          <a:noFill/>
        </p:spPr>
      </p:pic>
      <p:pic>
        <p:nvPicPr>
          <p:cNvPr id="6151" name="Picture 7" descr="C:\Users\Пользователь\Desktop\Лучший по профессии\мои СЕРТИФИКАТЫ и ДИПЛОМЫ\Дети\7946bb1b-32c0-4f0f-861e-27d61a84166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1520" y="1052736"/>
            <a:ext cx="3689949" cy="257162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922114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en-US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   </a:t>
            </a:r>
            <a:endParaRPr lang="ru-RU"/>
          </a:p>
        </p:txBody>
      </p:sp>
      <p:pic>
        <p:nvPicPr>
          <p:cNvPr id="7173" name="Picture 5" descr="C:\Users\Пользователь\Desktop\Лучший по профессии\мои СЕРТИФИКАТЫ и ДИПЛОМЫ\Дети\Бавеян Алиса-2_241201_232231 (1)_page-0001 (2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27784" y="1196752"/>
            <a:ext cx="3411324" cy="4824536"/>
          </a:xfrm>
          <a:prstGeom prst="rect">
            <a:avLst/>
          </a:prstGeom>
          <a:noFill/>
        </p:spPr>
      </p:pic>
      <p:pic>
        <p:nvPicPr>
          <p:cNvPr id="7174" name="Picture 6" descr="C:\Users\Пользователь\Desktop\Лучший по профессии\мои СЕРТИФИКАТЫ и ДИПЛОМЫ\Дети\всероссийский Время знаний Полина_page-00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84168" y="1124744"/>
            <a:ext cx="2902903" cy="4108078"/>
          </a:xfrm>
          <a:prstGeom prst="rect">
            <a:avLst/>
          </a:prstGeom>
          <a:noFill/>
        </p:spPr>
      </p:pic>
      <p:pic>
        <p:nvPicPr>
          <p:cNvPr id="7176" name="Picture 8" descr="C:\Users\Пользователь\Desktop\Лучший по профессии\Грамоты\IMG-20240220-WA000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628800"/>
            <a:ext cx="2292554" cy="3240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en-US" sz="2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800" b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 иии</a:t>
            </a:r>
            <a:endParaRPr lang="ru-RU"/>
          </a:p>
        </p:txBody>
      </p:sp>
      <p:pic>
        <p:nvPicPr>
          <p:cNvPr id="1027" name="Picture 3" descr="C:\Users\Пользователь\Desktop\грамоты дети\дети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1412776"/>
            <a:ext cx="2731841" cy="3756839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грамоты дети\дети000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52120" y="1268760"/>
            <a:ext cx="3030488" cy="416754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грамоты дети\дети000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75856" y="1700808"/>
            <a:ext cx="2224336" cy="3058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4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8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b="1" i="1" lang="ru-RU" smtClean="0" sz="2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ДОСТИЖЕНИЯ</a:t>
            </a:r>
            <a:r>
              <a:rPr b="1" i="1" lang="en-US" smtClean="0" sz="2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i="1" lang="ru-RU" smtClean="0" sz="24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ВОСПИТАННИКОВ</a:t>
            </a: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6624736" cy="4525963"/>
          </a:xfrm>
        </p:spPr>
        <p:txBody>
          <a:bodyPr/>
          <a:lstStyle/>
          <a:p>
            <a:r>
              <a:rPr lang="ru-RU" smtClean="0"/>
              <a:t>     </a:t>
            </a:r>
            <a:endParaRPr lang="ru-RU"/>
          </a:p>
        </p:txBody>
      </p:sp>
      <p:pic>
        <p:nvPicPr>
          <p:cNvPr descr="C:\Users\Пользователь\Desktop\грамоты дети\дети0013.jpg" id="3074" name="Picture 2"/>
          <p:cNvPicPr>
            <a:picLocks noChangeArrowheads="1" noChangeAspect="1"/>
          </p:cNvPicPr>
          <p:nvPr/>
        </p:nvPicPr>
        <p:blipFill>
          <a:blip r:embed="rId3"/>
          <a:srcRect b="9" l="85"/>
          <a:stretch>
            <a:fillRect/>
          </a:stretch>
        </p:blipFill>
        <p:spPr bwMode="auto">
          <a:xfrm>
            <a:off x="827584" y="1196752"/>
            <a:ext cx="3456384" cy="4968552"/>
          </a:xfrm>
          <a:prstGeom prst="rect">
            <a:avLst/>
          </a:prstGeom>
          <a:noFill/>
        </p:spPr>
      </p:pic>
      <p:pic>
        <p:nvPicPr>
          <p:cNvPr descr="C:\Users\Пользователь\Desktop\грамоты дети\дети0012.jpg" id="7" name="Picture 4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8024" y="1268761"/>
            <a:ext cx="3194062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en-US" sz="2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</a:t>
            </a:r>
            <a:endParaRPr lang="ru-RU"/>
          </a:p>
        </p:txBody>
      </p:sp>
      <p:pic>
        <p:nvPicPr>
          <p:cNvPr id="2050" name="Picture 2" descr="C:\Users\Пользователь\Desktop\грамоты дети\дети000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8023" y="980728"/>
            <a:ext cx="3927125" cy="54006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грамоты дети\дети001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7544" y="980728"/>
            <a:ext cx="3960440" cy="551842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ДОСТИЖЕНИЯ</a:t>
            </a:r>
            <a:r>
              <a:rPr lang="en-US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2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     </a:t>
            </a:r>
            <a:endParaRPr lang="ru-RU"/>
          </a:p>
        </p:txBody>
      </p:sp>
      <p:pic>
        <p:nvPicPr>
          <p:cNvPr id="6149" name="Picture 5" descr="C:\Users\Пользователь\Desktop\лингвиада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3808" y="1124744"/>
            <a:ext cx="3105150" cy="4981575"/>
          </a:xfrm>
          <a:prstGeom prst="rect">
            <a:avLst/>
          </a:prstGeom>
          <a:noFill/>
        </p:spPr>
      </p:pic>
      <p:pic>
        <p:nvPicPr>
          <p:cNvPr id="6151" name="Picture 7" descr="C:\Users\Пользователь\Desktop\иапкак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28184" y="980728"/>
            <a:ext cx="2658401" cy="4713362"/>
          </a:xfrm>
          <a:prstGeom prst="rect">
            <a:avLst/>
          </a:prstGeom>
          <a:noFill/>
        </p:spPr>
      </p:pic>
      <p:pic>
        <p:nvPicPr>
          <p:cNvPr id="6152" name="Picture 8" descr="C:\Users\Пользователь\Desktop\вычт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412776"/>
            <a:ext cx="2511874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endParaRPr lang="ru-RU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60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Информационно-аналитическая:  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социологических срезов, опросов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«Почтовый ящик»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Индивидуальные блокноты</a:t>
            </a:r>
          </a:p>
          <a:p>
            <a:pPr>
              <a:buNone/>
            </a:pPr>
            <a:r>
              <a:rPr lang="ru-RU" sz="42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Познавательная: 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собраний, консультаций в нетрадиционной форме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Мини-собрания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брифинг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гостиная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Устные педагогические журналы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 выходного дня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библиотека для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420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 - проектные, ролевые, имитационные и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Деловые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4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Акции</a:t>
            </a:r>
          </a:p>
          <a:p>
            <a:endParaRPr lang="ru-RU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800" b="1" i="1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Досуговая: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досуги, праздники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работ родителей и детей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Семинары, практикумы</a:t>
            </a:r>
          </a:p>
          <a:p>
            <a:pPr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Наглядно-информационная:</a:t>
            </a:r>
            <a:endParaRPr lang="ru-RU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проекты для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Журналы и газеты, издаваемые ДОУ для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 открытых дверей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Открытые просмотры занятий и других видов деятельности детей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стенгазет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мини-библиотек, мини-музеев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b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Общие сведения о педагоге</a:t>
            </a:r>
            <a:endParaRPr lang="ru-RU" sz="7200" i="1"/>
          </a:p>
        </p:txBody>
      </p:sp>
    </p:spTree>
  </p:cSld>
  <p:clrMapOvr>
    <a:masterClrMapping/>
  </p:clrMapOvr>
  <p:transition/>
  <p:timing/>
</p:sld>
</file>

<file path=ppt/slides/slide30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7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b="1" i="1" lang="ru-RU" smtClean="0" sz="3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Совместные праздники</a:t>
            </a:r>
            <a:br>
              <a:rPr b="1" i="1" lang="ru-RU" smtClean="0" sz="3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i="1" lang="ru-RU" smtClean="0" sz="3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Выпускной вечер</a:t>
            </a:r>
            <a:endParaRPr b="1" i="1" lang="ru-RU" sz="3200">
              <a:solidFill>
                <a:srgbClr val="00B0F0"/>
              </a:solidFill>
            </a:endParaRPr>
          </a:p>
        </p:txBody>
      </p:sp>
      <p:pic>
        <p:nvPicPr>
          <p:cNvPr descr="C:\Users\Пользователь\Desktop\Лучший по профессии\Андреева\Фото Инны Викторовны\НГ\в группе\Индивидуальные\Индивидуальные\0Z5A0079.jpg" id="9218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6876256" y="1988840"/>
            <a:ext cx="1872208" cy="2808590"/>
          </a:xfrm>
          <a:prstGeom prst="rect">
            <a:avLst/>
          </a:prstGeom>
          <a:noFill/>
        </p:spPr>
      </p:pic>
      <p:pic>
        <p:nvPicPr>
          <p:cNvPr descr="C:\Users\Пользователь\Desktop\Лучший по профессии\Андреева\Фото Инны Викторовны\НГ\в группе\Индивидуальные\Индивидуальные\0Z5A0123.jpg" id="9219" name="Picture 3"/>
          <p:cNvPicPr>
            <a:picLocks noChangeArrowheads="1" noChangeAspect="1"/>
          </p:cNvPicPr>
          <p:nvPr/>
        </p:nvPicPr>
        <p:blipFill>
          <a:blip r:embed="rId5"/>
          <a:srcRect t="90"/>
          <a:stretch>
            <a:fillRect/>
          </a:stretch>
        </p:blipFill>
        <p:spPr bwMode="auto">
          <a:xfrm>
            <a:off x="2987824" y="1628800"/>
            <a:ext cx="3574452" cy="3816228"/>
          </a:xfrm>
          <a:prstGeom prst="rect">
            <a:avLst/>
          </a:prstGeom>
          <a:noFill/>
        </p:spPr>
      </p:pic>
      <p:pic>
        <p:nvPicPr>
          <p:cNvPr descr="C:\Users\Пользователь\Desktop\Лучший по профессии\Андреева\Фото Инны Викторовны\НГ\в группе\Индивидуальные\Индивидуальные\0Z5A0139.jpg" id="9221" name="Picture 5"/>
          <p:cNvPicPr>
            <a:picLocks noChangeArrowheads="1"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51520" y="1124744"/>
            <a:ext cx="2304256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1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8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br>
              <a:rPr b="1" i="1" lang="ru-RU" smtClean="0" sz="3600">
                <a:latin charset="0" pitchFamily="18" typeface="Times New Roman"/>
                <a:cs charset="0" pitchFamily="18" typeface="Times New Roman"/>
              </a:rPr>
            </a:br>
            <a:r>
              <a:rPr b="1" i="1" lang="ru-RU" smtClean="0" sz="36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Праздник</a:t>
            </a:r>
            <a:br>
              <a:rPr b="1" i="1" lang="ru-RU" smtClean="0" sz="36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i="1" lang="ru-RU" smtClean="0" sz="36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 «Масленицу встречай, зиму провожай»</a:t>
            </a:r>
            <a:endParaRPr b="1" i="1" lang="ru-RU" sz="360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2026568" cy="3273227"/>
          </a:xfrm>
        </p:spPr>
        <p:txBody>
          <a:bodyPr/>
          <a:lstStyle/>
          <a:p>
            <a:r>
              <a:rPr lang="en-US" smtClean="0"/>
              <a:t>  fffrf</a:t>
            </a:r>
            <a:endParaRPr lang="ru-RU"/>
          </a:p>
        </p:txBody>
      </p:sp>
      <p:pic>
        <p:nvPicPr>
          <p:cNvPr descr="C:\Users\Пользователь\Desktop\Лучший по профессии\Новая папка\2025-01-30_15-38-31.png" id="7170" name="Picture 2"/>
          <p:cNvPicPr>
            <a:picLocks noChangeArrowheads="1" noChangeAspect="1"/>
          </p:cNvPicPr>
          <p:nvPr/>
        </p:nvPicPr>
        <p:blipFill>
          <a:blip r:embed="rId3"/>
          <a:srcRect t="179"/>
          <a:stretch>
            <a:fillRect/>
          </a:stretch>
        </p:blipFill>
        <p:spPr bwMode="auto">
          <a:xfrm>
            <a:off x="323528" y="1772816"/>
            <a:ext cx="3790266" cy="3600400"/>
          </a:xfrm>
          <a:prstGeom prst="rect">
            <a:avLst/>
          </a:prstGeom>
          <a:noFill/>
        </p:spPr>
      </p:pic>
      <p:pic>
        <p:nvPicPr>
          <p:cNvPr descr="C:\Users\Пользователь\Desktop\Лучший по профессии\Новая папка\2025-01-30_15-38-17.png" id="7171" name="Picture 3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3968" y="1700807"/>
            <a:ext cx="4608512" cy="365502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Выставка работ родителей и детей</a:t>
            </a:r>
            <a:endParaRPr lang="ru-RU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Пользователь\Desktop\госпаблики группы\И.В\WhatsApp Image 2025-02-06 at 13.22.17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1520" y="1412776"/>
            <a:ext cx="3800795" cy="4752528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госпаблики группы\Новая папка\20240401_09502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76256" y="1628800"/>
            <a:ext cx="1872208" cy="2617205"/>
          </a:xfrm>
          <a:prstGeom prst="rect">
            <a:avLst/>
          </a:prstGeom>
          <a:noFill/>
        </p:spPr>
      </p:pic>
      <p:pic>
        <p:nvPicPr>
          <p:cNvPr id="16" name="Picture 2" descr="C:\Users\Пользователь\Desktop\госпаблики группы\И.В\IMG2024022117211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3968" y="1988840"/>
            <a:ext cx="2107493" cy="2636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Выставка работ родителей и детей</a:t>
            </a:r>
            <a:endParaRPr lang="ru-RU" sz="36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2852937"/>
            <a:ext cx="2016224" cy="1368152"/>
          </a:xfrm>
        </p:spPr>
        <p:txBody>
          <a:bodyPr/>
          <a:lstStyle/>
          <a:p>
            <a:r>
              <a:rPr lang="ru-RU" err="1" smtClean="0"/>
              <a:t>Бдл ьл</a:t>
            </a:r>
            <a:endParaRPr lang="ru-RU"/>
          </a:p>
        </p:txBody>
      </p:sp>
      <p:pic>
        <p:nvPicPr>
          <p:cNvPr id="4" name="Picture 9" descr="C:\Users\Пользователь\Desktop\госпаблики группы\Новая папка\20240401_09355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4008" y="1412776"/>
            <a:ext cx="4179464" cy="3024336"/>
          </a:xfrm>
          <a:prstGeom prst="rect">
            <a:avLst/>
          </a:prstGeom>
          <a:noFill/>
        </p:spPr>
      </p:pic>
      <p:pic>
        <p:nvPicPr>
          <p:cNvPr id="5" name="Picture 8" descr="C:\Users\Пользователь\Desktop\госпаблики группы\Новая папка\20240401_09503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520" y="2996952"/>
            <a:ext cx="4248472" cy="297865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Семейные проекты</a:t>
            </a:r>
            <a:endParaRPr lang="ru-RU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Desktop\госпаблики группы\И.В\IMG2024022114561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11960" y="1772816"/>
            <a:ext cx="4569456" cy="3427092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госпаблики группы\И.В\18a467bc-33b7-4fc7-ab47-45e947266abe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683568" y="1340768"/>
            <a:ext cx="3375128" cy="223224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госпаблики группы\И.В\fde5a466-b2ba-4c78-8317-42f30812a34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83568" y="3717032"/>
            <a:ext cx="3258039" cy="244352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АКЦИЯ «ОКНА ПОБЕДЫ»</a:t>
            </a:r>
            <a:endParaRPr lang="ru-RU" sz="28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Пользователь\Desktop\госпаблики группы\Новая папка (2)\окна победы\20240507_10054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1520" y="1484784"/>
            <a:ext cx="2664296" cy="3931063"/>
          </a:xfrm>
          <a:prstGeom prst="rect">
            <a:avLst/>
          </a:prstGeom>
          <a:noFill/>
        </p:spPr>
      </p:pic>
      <p:pic>
        <p:nvPicPr>
          <p:cNvPr id="3081" name="Picture 9" descr="C:\Users\Пользователь\Desktop\госпаблики группы\Новая папка (2)\окна победы\20240508_09012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31840" y="2060848"/>
            <a:ext cx="2736304" cy="3171825"/>
          </a:xfrm>
          <a:prstGeom prst="rect">
            <a:avLst/>
          </a:prstGeom>
          <a:noFill/>
        </p:spPr>
      </p:pic>
      <p:pic>
        <p:nvPicPr>
          <p:cNvPr id="3082" name="Picture 10" descr="C:\Users\Пользователь\Desktop\госпаблики группы\Новая папка (2)\окна победы\20240508_09024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12160" y="3140968"/>
            <a:ext cx="2925407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Акция «Открытка солдату»</a:t>
            </a:r>
            <a:endParaRPr lang="ru-RU"/>
          </a:p>
        </p:txBody>
      </p:sp>
      <p:pic>
        <p:nvPicPr>
          <p:cNvPr id="1026" name="Picture 2" descr="C:\Users\Пользователь\Desktop\открытк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19671" y="1268760"/>
            <a:ext cx="6247991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Акция «Покорми птиц»</a:t>
            </a:r>
            <a:endParaRPr lang="ru-RU" sz="3600"/>
          </a:p>
        </p:txBody>
      </p:sp>
      <p:pic>
        <p:nvPicPr>
          <p:cNvPr id="66562" name="Picture 2" descr="C:\Users\Пользователь\Desktop\g_y1pVw3MPq1FqLiEiXD5qw9SFhC4SbjxLKHijjokuM-lS8zSH5mxNQk3eFvVc34s7v7RCAydBNsmxg_NbovNZmz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27784" y="1052736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8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8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b="1" i="1" lang="ru-RU" smtClean="0" sz="36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Мастер-классы</a:t>
            </a:r>
            <a:endParaRPr b="1" i="1" lang="ru-RU" sz="3600">
              <a:solidFill>
                <a:srgbClr val="00B0F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Пользователь\Desktop\госпаблики группы\Новая папка (2)\WhatsApp Image 2024-11-22 at 12.22.21.jpeg" id="4098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3"/>
          <a:srcRect b="49" r="226"/>
          <a:stretch>
            <a:fillRect/>
          </a:stretch>
        </p:blipFill>
        <p:spPr bwMode="auto">
          <a:xfrm>
            <a:off x="323528" y="1268760"/>
            <a:ext cx="3168353" cy="4464496"/>
          </a:xfrm>
          <a:prstGeom prst="rect">
            <a:avLst/>
          </a:prstGeom>
          <a:noFill/>
        </p:spPr>
      </p:pic>
      <p:pic>
        <p:nvPicPr>
          <p:cNvPr descr="C:\Users\Пользователь\Desktop\госпаблики группы\Новая папка (2)\WhatsApp Image 2024-11-22 at 12.22.23 (1).jpeg" id="4099" name="Picture 3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67944" y="4221088"/>
            <a:ext cx="1584176" cy="2304256"/>
          </a:xfrm>
          <a:prstGeom prst="rect">
            <a:avLst/>
          </a:prstGeom>
          <a:noFill/>
        </p:spPr>
      </p:pic>
      <p:pic>
        <p:nvPicPr>
          <p:cNvPr descr="C:\Users\Пользователь\Desktop\выставка.jpg" id="7" name="Picture 4"/>
          <p:cNvPicPr>
            <a:picLocks noChangeArrowheads="1" noChangeAspect="1"/>
          </p:cNvPicPr>
          <p:nvPr/>
        </p:nvPicPr>
        <p:blipFill>
          <a:blip r:embed="rId5"/>
          <a:srcRect l="37" r="71" t="129"/>
          <a:stretch>
            <a:fillRect/>
          </a:stretch>
        </p:blipFill>
        <p:spPr bwMode="auto">
          <a:xfrm>
            <a:off x="3851920" y="1196752"/>
            <a:ext cx="4608512" cy="2875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3960440" cy="778098"/>
          </a:xfrm>
        </p:spPr>
        <p:txBody>
          <a:bodyPr>
            <a:normAutofit/>
          </a:bodyPr>
          <a:lstStyle/>
          <a:p>
            <a:r>
              <a:rPr lang="ru-RU" sz="32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Выпуск стенгазет</a:t>
            </a:r>
            <a:endParaRPr lang="ru-RU" sz="3200" b="1" i="1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ru-RU" err="1" smtClean="0"/>
              <a:t>ппп</a:t>
            </a:r>
            <a:endParaRPr lang="ru-RU"/>
          </a:p>
        </p:txBody>
      </p:sp>
      <p:pic>
        <p:nvPicPr>
          <p:cNvPr id="4098" name="Picture 2" descr="C:\Users\Пользователь\Desktop\DSCN211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8104" y="1124744"/>
            <a:ext cx="2496277" cy="187220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E-_-drrlqxPRioGWTgxk8EpmFoJmwJWqRIA3dNBq25dHYJIPCHXFsCsFJQ7Zl3fdzrB4PNxyC7ZhUqlMPB980C-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15616" y="4365104"/>
            <a:ext cx="2784309" cy="2088232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ownloads\WhatsApp Image 2025-02-06 at 13.58.30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052736"/>
            <a:ext cx="4283968" cy="3179507"/>
          </a:xfrm>
          <a:prstGeom prst="rect">
            <a:avLst/>
          </a:prstGeom>
          <a:noFill/>
        </p:spPr>
      </p:pic>
      <p:pic>
        <p:nvPicPr>
          <p:cNvPr id="5124" name="Picture 4" descr="https://sun9-9.userapi.com/s/v1/ig2/QhUjwfERcE-ReBTebqAFHt0etdNqd9HMEzZbPH4VWrCUTSlH0tiRdCzc6PjAYv3CEW_HtIey8pH53r8CivO7jTXu.jpg?quality=95&amp;as=32x24,48x36,72x54,108x81,160x120,240x180,360x270,480x360,540x405,640x480,720x540,1080x810,1280x960,1440x1080,2560x1920&amp;from=bu&amp;u=AqqLIVgpGaUVYmInFG2NT7kTzRuKW4CgWgsR62WbpGA&amp;cs=1280x96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644008" y="321297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Autofit/>
          </a:bodyPr>
          <a:lstStyle/>
          <a:p>
            <a:r>
              <a:rPr 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АНДРЕЕВА ИННА ВИКТОРОВНА</a:t>
            </a:r>
            <a:br>
              <a:rPr lang="ru-RU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1764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МБДОУ детский сад № 30</a:t>
            </a:r>
          </a:p>
          <a:p>
            <a:pPr>
              <a:buNone/>
            </a:pPr>
            <a:r>
              <a:rPr lang="ru-RU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>
              <a:buNone/>
            </a:pPr>
            <a:r>
              <a:rPr lang="ru-RU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</a:p>
          <a:p>
            <a:pPr>
              <a:buNone/>
            </a:pPr>
            <a:r>
              <a:rPr lang="ru-RU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учреждение: </a:t>
            </a:r>
            <a:r>
              <a:rPr lang="ru-RU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педагогический колледж № 2 Дальневосточного государственного университета, 2003 г.</a:t>
            </a:r>
          </a:p>
          <a:p>
            <a:pPr>
              <a:buNone/>
            </a:pPr>
            <a:r>
              <a:rPr lang="ru-RU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Специальность по диплому: </a:t>
            </a:r>
            <a:r>
              <a:rPr lang="ru-RU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>
              <a:buNone/>
            </a:pPr>
            <a:r>
              <a:rPr lang="ru-RU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 детей дошкольного возраста</a:t>
            </a:r>
          </a:p>
          <a:p>
            <a:pPr>
              <a:buNone/>
            </a:pPr>
            <a:r>
              <a:rPr lang="ru-RU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33 года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udE60C_0O4_Lo-vtVK-6V5KxVbA6sOANaMLnzHkOA4U9omXTaWm1SmLdOP47pTTQe0p_mMTA4C8hlrCKwDr_cXB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3717032"/>
            <a:ext cx="4680520" cy="26114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Изготовление книжек - малышек</a:t>
            </a:r>
            <a:endParaRPr lang="ru-RU" sz="24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  </a:t>
            </a:r>
            <a:endParaRPr lang="ru-RU"/>
          </a:p>
        </p:txBody>
      </p:sp>
      <p:pic>
        <p:nvPicPr>
          <p:cNvPr id="5123" name="Picture 3" descr="C:\Users\Пользователь\Desktop\npuoGQUADiGJM6p6oaoIMixFlwFaMf4kaB_WAmFzvwpHdF7yQZ9FREwem4QhaskY5g_-1oeGZbf1h1IyBM9roAH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8064" y="980728"/>
            <a:ext cx="3312368" cy="5412503"/>
          </a:xfrm>
          <a:prstGeom prst="rect">
            <a:avLst/>
          </a:prstGeom>
          <a:noFill/>
        </p:spPr>
      </p:pic>
      <p:pic>
        <p:nvPicPr>
          <p:cNvPr id="20482" name="Picture 2" descr="https://sun9-9.userapi.com/s/v1/ig2/b89bD2QV22uSXFFLOuozanNDSyLNhrprDzNM69KS0zcGyzcOZGmKmUbafhoCwz85b0KmnqN7tEsLY6Lo4g2czPc-.jpg?quality=95&amp;as=32x24,48x36,72x54,108x81,160x120,240x180,360x270,480x360,540x405,640x480,720x540,1080x810,1280x960,1440x1080,2560x1920&amp;from=bu&amp;u=4GZModEhzNJuLxQGMAMqmnE72oKV6nxUKXqYwKSnj5Q&amp;cs=1280x96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5576" y="836712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b="1" i="1" smtClean="0">
                <a:solidFill>
                  <a:srgbClr val="00B0F0"/>
                </a:solidFill>
              </a:rPr>
              <a:t>Развлечения</a:t>
            </a:r>
            <a:endParaRPr lang="ru-RU" b="1" i="1">
              <a:solidFill>
                <a:srgbClr val="00B0F0"/>
              </a:solidFill>
            </a:endParaRPr>
          </a:p>
        </p:txBody>
      </p:sp>
      <p:pic>
        <p:nvPicPr>
          <p:cNvPr id="9218" name="Picture 2" descr="C:\Users\Пользователь\Desktop\Лучший по профессии\Новая папка\2025-01-30_15-53-39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84168" y="2852936"/>
            <a:ext cx="2797789" cy="346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Пользователь\Desktop\Лучший по профессии\Новая папка\2025-01-30_15-53-45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251520" y="2780928"/>
            <a:ext cx="2736304" cy="390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3" name="Picture 1" descr="C:\Users\Пользователь\Desktop\3d891fbc-aca8-4675-b1e5-118e0398a3f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43808" y="1124744"/>
            <a:ext cx="3670715" cy="2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b="1" i="1">
              <a:solidFill>
                <a:srgbClr val="00B0F0"/>
              </a:solidFill>
            </a:endParaRPr>
          </a:p>
        </p:txBody>
      </p:sp>
      <p:pic>
        <p:nvPicPr>
          <p:cNvPr id="5" name="Picture 4" descr="C:\Users\Пользователь\Desktop\Лучший по профессии\Новая папка\2025-01-30_15-56-24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932040" y="1268760"/>
            <a:ext cx="3314980" cy="4525963"/>
          </a:xfrm>
          <a:prstGeom prst="rect">
            <a:avLst/>
          </a:prstGeom>
          <a:noFill/>
        </p:spPr>
      </p:pic>
      <p:pic>
        <p:nvPicPr>
          <p:cNvPr id="10242" name="Picture 2" descr="C:\Users\Пользователь\Desktop\72f1ea28db02bc34e54902df7b511c4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7544" y="1124744"/>
            <a:ext cx="4041449" cy="540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325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endParaRPr lang="ru-RU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Курсы по повышению квалификации</a:t>
            </a:r>
            <a:endParaRPr lang="ru-RU" sz="6000" b="1" i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Курсы по повышению квалификации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9" y="1045657"/>
          <a:ext cx="8640960" cy="51282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9056"/>
                <a:gridCol w="1391341"/>
                <a:gridCol w="3134179"/>
                <a:gridCol w="1728192"/>
                <a:gridCol w="1728192"/>
              </a:tblGrid>
              <a:tr h="509554"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Дата прохождения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курса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03838"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14.01.2024 г.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«Методические рекомендации Минпросвещения России по реализации новой Федеральной образовательной программы ДО (ФОП ДО) и базовые компетенции педагогадошкольного образования в специфике её успешного введения в 2023 года»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ООО «Межреспубликанский институт повышения квалификации и переподготовки кадров при президиуме федерации развития образованич», образовательная платформа «Академический университет РФ»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144 часа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6255"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01.12.2023 г.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«Федеральная образовательная программа дошкольного образования: требования, инструменты</a:t>
                      </a:r>
                      <a:r>
                        <a:rPr lang="ru-RU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и особенности организации образовательного процесса»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«Педагоги России: инновации в образовании»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16 часов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OWVITll9yXg —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88640"/>
            <a:ext cx="9143999" cy="666936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по самообразованию:</a:t>
            </a:r>
            <a:b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«Воспитание нравственных качеств детей старшего дошкольного возраста посредствам русских народных сказок»</a:t>
            </a:r>
            <a:endParaRPr lang="ru-RU" sz="2800" i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влияния русских народных сказок на развитие нравственных качеств детей старшего дошкольного возраста.</a:t>
            </a:r>
          </a:p>
          <a:p>
            <a:pPr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и проанализировать научную литературу по проблеме использования русских народных сказок в</a:t>
            </a: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необходимые условия для знакомства детей с русскими народными сказками; </a:t>
            </a: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перспективное планирование для работы с детьми и родителями; </a:t>
            </a: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добре и зле, показать необходимость добрых поступков в жизни людей; </a:t>
            </a:r>
          </a:p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родителям понять ценность сказки, её особую роль в воспитании ребёнка. </a:t>
            </a:r>
          </a:p>
          <a:p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этап: теоретический</a:t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5500" b="1" smtClean="0">
                <a:latin typeface="Times New Roman" pitchFamily="18" charset="0"/>
                <a:cs typeface="Times New Roman" pitchFamily="18" charset="0"/>
              </a:rPr>
              <a:t>Изучение  психолого – педагогической  литературы</a:t>
            </a: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1. Л. И.Бажова  «О   нравственном  развитии  и  воспитании  детей»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2. Н.  Виноградова  «Воспитание  нравственных  качеств  дошкольника»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3. Т.Д. Зинкевич – Евстигнеева «Практикум   по   сказкотерапии»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4.  Изучение   методик  и   технологий   педагогов   в  интернете   и   применение  их на 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 практике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5.  Ю.А. Лебедев  «Сказка  как   источник   творчества   детей»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6.  А.Ф.  Островская  «Беседы   с  родителями   о   нравственном  воспитании  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 дошкольников »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7. О. Н.  Пахомова  « Добрые   сказки» ( Этика   для  малышей )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8.  В.Петерина  «Воспитание   культуры  поведения  у  детей   дошкольного   возраста»  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9. Л. Б.  Фесюкова  «Воспитание  сказкой»</a:t>
            </a:r>
          </a:p>
          <a:p>
            <a:pPr>
              <a:buNone/>
            </a:pPr>
            <a:r>
              <a:rPr lang="ru-RU" sz="5500" smtClean="0">
                <a:latin typeface="Times New Roman" pitchFamily="18" charset="0"/>
                <a:cs typeface="Times New Roman" pitchFamily="18" charset="0"/>
              </a:rPr>
              <a:t>10. Т.А. Шарыгина  «Вежливые  сказки»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этап: практический</a:t>
            </a:r>
            <a:br>
              <a:rPr lang="ru-RU" sz="360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   работы  с  детьми:</a:t>
            </a:r>
            <a:endParaRPr lang="ru-RU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Подбор художественной литературы (сказок), соответствующих возрасту детей.</a:t>
            </a: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Разработка конспектов занятий с детьми.</a:t>
            </a: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Чтение   русских  народных   сказок   и   работа   над   такими   </a:t>
            </a: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нравственными   понятиями, как: «добро  и  зло».  Анализ   и   обсуждение сказок.</a:t>
            </a: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Проведение  викторины  «В  гостях   у  сказки».</a:t>
            </a: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Проведение   игры -  драматизаций   по  сказке «Заюшкина  избушка».</a:t>
            </a: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Проведение  дидактических   игр   по   русским   народным  сказкам.</a:t>
            </a:r>
          </a:p>
          <a:p>
            <a:pPr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Проведение   выставки   детских   работ  по  русским  народным  сказкам (рисунки «Мой  любимый  сказочный  герой», «Моя  любимая   русская  народная   сказка»).</a:t>
            </a:r>
          </a:p>
          <a:p>
            <a:pPr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  работы  с   родителями:</a:t>
            </a:r>
            <a:br>
              <a:rPr lang="ru-RU" i="1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08912" cy="49685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Пополнение  книжного  уголка  новыми   книгами   со  сказками.</a:t>
            </a:r>
          </a:p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Проведение   консультаций: «Сказка  как  средство  нравственного  воспитания  ребенка» «Как  и  для  чего  читать  детям  сказки?»</a:t>
            </a:r>
          </a:p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«Роль  семьи  в  нравственном  воспитании  ребенка».</a:t>
            </a:r>
          </a:p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3.Проведение  совместной   выставки  рисунков  детей  и  родителей:</a:t>
            </a:r>
          </a:p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 любимая  русская  народная  сказка».</a:t>
            </a:r>
          </a:p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Проведение  этических  бесед: «Добрые  дела  нашей  семьи»,</a:t>
            </a:r>
          </a:p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«Традиции  нашей  семьи», «Любимый  театр   нашей  семьи».</a:t>
            </a:r>
          </a:p>
          <a:p>
            <a:pPr>
              <a:lnSpc>
                <a:spcPct val="120000"/>
              </a:lnSpc>
              <a:buNone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Презентация: «Русская   народная  сказка   как  средство  нравственного  воспитания  детей  старшего   дошкольного   возраста»</a:t>
            </a:r>
          </a:p>
          <a:p>
            <a:pPr>
              <a:buNone/>
            </a:pPr>
            <a:br>
              <a:rPr lang="ru-RU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b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МОЁ ПЕДАГОГИЧЕСКОЕ КРЕДО</a:t>
            </a:r>
            <a:endParaRPr lang="ru-RU" sz="4800" b="1" i="1"/>
          </a:p>
        </p:txBody>
      </p:sp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  с   педагогами :</a:t>
            </a:r>
            <a:br>
              <a:rPr lang="ru-RU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136904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 на  педагогическом  совете  с  консультацией на тему: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«Русская   народная  сказка   как  средство   нравственного  воспитания  детей  старшего   дошкольного  возраста»</a:t>
            </a:r>
          </a:p>
          <a:p>
            <a:pPr>
              <a:buNone/>
            </a:pPr>
            <a:br>
              <a:rPr lang="ru-RU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работы:</a:t>
            </a:r>
            <a:br>
              <a:rPr lang="ru-RU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сформировалось представление о добре как важном нравственном качестве человека через поступки героев русских народных сказок; 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повысился интерес к чтению художественной литературы; 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научились анализировать сказки, давать развёрнутую характеристику поступкам и характерам главных героев; 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стали вести себя более раскованно и уверенно в процессе участия в играх-драматизациях, театральных постановках; 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 научились понимать смысл сказок, давать оценку нравственным качествам героев; </a:t>
            </a:r>
          </a:p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произошло взаимопонимание благодаря совместной работе детей и родителей (участие в совместных выставках: рисование иллюстраций к сказкам). </a:t>
            </a:r>
          </a:p>
          <a:p>
            <a:pPr>
              <a:buFont typeface="Wingdings" pitchFamily="2" charset="2"/>
              <a:buChar char="ü"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endParaRPr lang="ru-RU" sz="36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sz="5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3" descr="C:\Users\Пользователь\Desktop\a0d09869808d26229839098cd738a9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</a:t>
            </a:r>
            <a:endParaRPr lang="ru-RU" sz="28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8457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занятий по познавательному развитию  «Наш край родной Приморский край» (старший дошкольный возраст)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«Животные, живущие рядом» (младший дошкольный возраст)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Познавательно-аналитический проект «Воспитание патриотических чувств у детей старшего дошкольного возраста через сказку»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Познавательно-аналитический проект «Модель  взаимодействия  с  родителями»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проект «Весёлые звуки»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«Животные и растения Дальнего Востока»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 «Маленькие почемучки»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«Улицы моего города»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проект  «Школа пешеходных наук»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 проект «Эти удивительный грибы. Мухомор»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Картотеки: «Занятные опыты», «Игры с водой»</a:t>
            </a:r>
          </a:p>
          <a:p>
            <a:pPr>
              <a:buFont typeface="Wingdings" pitchFamily="2" charset="2"/>
              <a:buChar char="ü"/>
            </a:pPr>
            <a:r>
              <a:rPr lang="ru-RU" sz="33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Мини-музей «Народные промыслы»</a:t>
            </a:r>
          </a:p>
          <a:p>
            <a:pPr>
              <a:buFont typeface="Wingdings" pitchFamily="2" charset="2"/>
              <a:buChar char="ü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smtClean="0"/>
          </a:p>
          <a:p>
            <a:endParaRPr lang="ru-RU" sz="1600" smtClean="0"/>
          </a:p>
          <a:p>
            <a:endParaRPr lang="ru-RU" smtClean="0"/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872208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Фотоархив</a:t>
            </a:r>
            <a:endParaRPr lang="ru-RU" sz="66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5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4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i="1" lang="ru-RU" smtClean="0">
                <a:solidFill>
                  <a:srgbClr val="00B0F0"/>
                </a:solidFill>
              </a:rPr>
              <a:t>Экспериментирование</a:t>
            </a:r>
            <a:endParaRPr b="1" i="1" lang="ru-RU">
              <a:solidFill>
                <a:srgbClr val="00B0F0"/>
              </a:solidFill>
            </a:endParaRPr>
          </a:p>
        </p:txBody>
      </p:sp>
      <p:pic>
        <p:nvPicPr>
          <p:cNvPr descr="C:\Users\Пользователь\Desktop\2Новая папка\1710981173720.jpg" id="1026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71600" y="1484784"/>
            <a:ext cx="330728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Пользователь\Desktop\2Новая папка\1710981173732.jpg" id="1028" name="Picture 4"/>
          <p:cNvPicPr>
            <a:picLocks noChangeArrowheads="1" noChangeAspect="1" noGrp="1"/>
          </p:cNvPicPr>
          <p:nvPr>
            <p:ph idx="1"/>
          </p:nvPr>
        </p:nvPicPr>
        <p:blipFill>
          <a:blip r:embed="rId4"/>
          <a:srcRect t="60"/>
          <a:stretch>
            <a:fillRect/>
          </a:stretch>
        </p:blipFill>
        <p:spPr bwMode="auto">
          <a:xfrm>
            <a:off x="4788024" y="1556792"/>
            <a:ext cx="3467584" cy="437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err="1" smtClean="0"/>
              <a:t>ррр</a:t>
            </a:r>
            <a:endParaRPr lang="ru-RU"/>
          </a:p>
        </p:txBody>
      </p:sp>
      <p:pic>
        <p:nvPicPr>
          <p:cNvPr id="2050" name="Picture 2" descr="C:\Users\Пользователь\Desktop\2Новая папка\IMG-20240304-WA000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1556792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ользователь\Desktop\2Новая папка\IMG-20240304-WA001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68144" y="1556792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57.xml><?xml version="1.0" encoding="utf-8"?>
<p:sld xmlns:p="http://schemas.openxmlformats.org/presentationml/2006/main" xmlns:a="http://schemas.openxmlformats.org/drawingml/2006/main" xmlns:p14="http://schemas.microsoft.com/office/powerpoint/2010/main" xmlns:p15="http://schemas.microsoft.com/office/powerpoint/2012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Пользователь\Desktop\a0d09869808d26229839098cd738a9c9.jpg" id="4" name="Picture 3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i="1" lang="ru-RU" smtClean="0" sz="3200">
                <a:solidFill>
                  <a:srgbClr val="00B0F0"/>
                </a:solidFill>
                <a:latin charset="0" pitchFamily="18" typeface="Times New Roman"/>
                <a:cs charset="0" pitchFamily="18" typeface="Times New Roman"/>
              </a:rPr>
              <a:t>Продуктивная деятельность</a:t>
            </a:r>
            <a:endParaRPr b="1" i="1" lang="ru-RU" sz="3200">
              <a:solidFill>
                <a:srgbClr val="00B0F0"/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Пользователь\Desktop\2Новая папка\IMG-20240321-WA0020.jpg" id="3076" name="Picture 4"/>
          <p:cNvPicPr>
            <a:picLocks noChangeArrowheads="1" noChangeAspect="1"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3528" y="1340768"/>
            <a:ext cx="216024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Пользователь\Desktop\2Новая папка\IMG-20240328-WA0037.jpg" id="3077" name="Picture 5"/>
          <p:cNvPicPr>
            <a:picLocks noChangeArrowheads="1" noChangeAspect="1"/>
          </p:cNvPicPr>
          <p:nvPr/>
        </p:nvPicPr>
        <p:blipFill>
          <a:blip r:embed="rId4"/>
          <a:srcRect b="74"/>
          <a:stretch>
            <a:fillRect/>
          </a:stretch>
        </p:blipFill>
        <p:spPr bwMode="auto">
          <a:xfrm>
            <a:off x="2699792" y="1340768"/>
            <a:ext cx="2304256" cy="275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Пользователь\Desktop\2Новая папка\IMG-20240822-WA0001.jpg" id="3078" name="Picture 6"/>
          <p:cNvPicPr>
            <a:picLocks noChangeArrowheads="1"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20072" y="1268760"/>
            <a:ext cx="3486213" cy="22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Пользователь\Desktop\2Новая папка\IMG-20240822-WA0002.jpg" id="3079" name="Picture 7"/>
          <p:cNvPicPr>
            <a:picLocks noChangeArrowheads="1"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835696" y="4221088"/>
            <a:ext cx="3024336" cy="2124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Пользователь\Desktop\2Новая папка\IMG-20240328-WA0038.jpg" id="3080" name="Picture 8"/>
          <p:cNvPicPr>
            <a:picLocks noChangeArrowheads="1"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148064" y="371703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Оздоровительная деятельность</a:t>
            </a:r>
            <a:endParaRPr lang="ru-RU" sz="32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2Новая папка\IMG-20240321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020272" y="1412776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ользователь\Desktop\2Новая папка\IMG-20240321-WA002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23928" y="1412776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Пользователь\Desktop\2Новая папка\IMG-20240605-WA000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3528" y="1412776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>
            <a:noAutofit/>
          </a:bodyPr>
          <a:lstStyle/>
          <a:p>
            <a:r>
              <a:rPr lang="ru-RU" sz="4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br>
              <a:rPr lang="ru-RU" sz="4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55d8d0582ed4f4442ee552a5fbab90d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95736" y="3212976"/>
            <a:ext cx="4906888" cy="256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sz="4000" i="1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40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Есть желание – будут возможности.</a:t>
            </a:r>
            <a:br>
              <a:rPr lang="ru-RU" sz="40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Будут действия – появится результат. </a:t>
            </a:r>
            <a:endParaRPr lang="ru-RU" sz="40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Пользователь\Desktop\d3dec4af9f3bdfce5bfe6f8fda19a0b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843808" y="2636912"/>
            <a:ext cx="3005063" cy="3005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br>
              <a:rPr lang="en-US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МОЁ ПЕДАГОГИЧЕСКОЕ </a:t>
            </a:r>
            <a:endParaRPr lang="en-US" sz="4800" b="1" i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ЭССЕ</a:t>
            </a:r>
            <a:endParaRPr lang="ru-RU" sz="4800" b="1" i="1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самого раннего возраста мне была близка профессия педагога. Именно моя мама, Чернакова Людмила Юрьевна,  привила любовь к детям. Людмила Юрьевна стала основательницей  педагогической династии.</a:t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147248" cy="33843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о выборе профессии был однозначен – педагог! Так, с самых детских лет я понимала, что педагог – это не профессия, это зов сердца.</a:t>
            </a:r>
          </a:p>
          <a:p>
            <a:pPr>
              <a:buNone/>
            </a:pPr>
            <a:r>
              <a:rPr lang="ru-RU" sz="7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детстве, играя с подружками, я всегда выступала в роли учителя: вела уроки, проверяла тетради, ставила оценки. Но окончательное решение приняла  все-таки стать воспитателем в детском саду. Но почему именно воспитателем? Для меня это не просто профессия или работа - это призвание, состояние души, образ жизни. «Воспитатель» - это моя философия. Работая с детьми не перестаешь удивляться - какие они любопытные, смешные, удивительные. Каждый из них индивидуален, со своим характером и талантом. Вместе с детьми я детство проживаю многократо.</a:t>
            </a:r>
          </a:p>
          <a:p>
            <a:pPr>
              <a:buNone/>
            </a:pPr>
            <a:r>
              <a:rPr lang="ru-RU" sz="72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считаю, что главная задача педагога - помочь ребенку познать мир, научить его познавать этот мир - подсказать все возможные для этого способы.</a:t>
            </a:r>
          </a:p>
          <a:p>
            <a:pPr>
              <a:buNone/>
            </a:pPr>
            <a:endParaRPr lang="ru-RU" sz="6400" smtClean="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Пользователь\Desktop\a0d09869808d26229839098cd738a9c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Воспитатель, которому доверено открыть детям окно в мир взрослых, должен сам обладать:</a:t>
            </a:r>
            <a:endParaRPr lang="ru-RU" sz="1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8052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5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высокими моральными качествами, постоянно совершенствоваться, должен идти в ногу со временем.</a:t>
            </a:r>
          </a:p>
          <a:p>
            <a:pPr>
              <a:buNone/>
            </a:pPr>
            <a:r>
              <a:rPr lang="ru-RU" sz="45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стараюсь быть не над детьми, а встать рядом и решать проблемы вместе. Когда видишь распахнутые глаза малышей, готовые вместить весь мир, глаза, жадно ловящие каждое твое слово, ты понимаешь значимость своей профессии. Ведь у меня есть возможность гордиться доверием детей, возможностью воспитывать новое поколение, достижением каждого ребенка, возможностью реализации собственного творчества, признанием и оценкой своего труда.</a:t>
            </a:r>
          </a:p>
          <a:p>
            <a:pPr>
              <a:buNone/>
            </a:pPr>
            <a:r>
              <a:rPr lang="ru-RU" sz="45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ребенок уникален. В нем живет и талантливый художник, и пытливый наблюдатель, и неутомимый экспериментатор. Он открыт для красоты и добра, чутко реагирует на ложь и несправедливость.</a:t>
            </a:r>
          </a:p>
          <a:p>
            <a:pPr>
              <a:buNone/>
            </a:pPr>
            <a:r>
              <a:rPr lang="ru-RU" sz="45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горжусь своей профессией, горжусь тем, что мои бывшие воспитанники при встрече со мной улыбаются, здороваются, делятся своими новостями и достижениями. Работая в детском саду, я ни разу не усомнилась в правильности выбора своей профессии. </a:t>
            </a:r>
          </a:p>
          <a:p>
            <a:pPr>
              <a:buNone/>
            </a:pPr>
            <a:r>
              <a:rPr lang="ru-RU" sz="45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люблю свою работу, могу назвать себя счастливым человеком, отдающим свои знания, свою энергию, свою любовь детям, а взамен получаю их доверие, маленькие тайны и хитрости, а главное - любовь.</a:t>
            </a:r>
          </a:p>
          <a:p>
            <a:pPr>
              <a:buNone/>
            </a:pPr>
            <a:r>
              <a:rPr lang="ru-RU" sz="45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 есть много интересных современных профессий, но если бы мне снова пришлось бы выбирать, то я бы однозначно выбрала профессию «Воспитатель»</a:t>
            </a:r>
            <a:r>
              <a:rPr lang="ru-RU" sz="45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5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203</Paragraphs>
  <Slides>59</Slides>
  <Notes>1</Notes>
  <TotalTime>2002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baseType="lpstr" size="60">
      <vt:lpstr>Тема Office</vt:lpstr>
      <vt:lpstr>МУНИЦИПАЛЬНОЕ БЮДЖЕТНОЕ ДОШКОЛЬНОЕ ОБРАЗОВАТЕЛЬНОЕ УЧРЕЖДЕНИЕ«ДЕТСКИЙ САД  № 30» АРТЕМОВСКОГО ГОРОДСКОГО ОКРУГА  </vt:lpstr>
      <vt:lpstr>СОДЕРЖАНИЕ</vt:lpstr>
      <vt:lpstr>Раздел I</vt:lpstr>
      <vt:lpstr>АНДРЕЕВА ИННА ВИКТОРОВНА</vt:lpstr>
      <vt:lpstr>Раздел II</vt:lpstr>
      <vt:lpstr>                     Есть желание – будут возможности. Будут действия – появится результат. </vt:lpstr>
      <vt:lpstr>Раздел III</vt:lpstr>
      <vt:lpstr>С самого раннего возраста мне была близка профессия педагога. Именно моя мама, Чернакова Людмила Юрьевна,  привила любовь к детям. Людмила Юрьевна стала основательницей  педагогической династии.</vt:lpstr>
      <vt:lpstr>Воспитатель, которому доверено открыть детям окно в мир взрослых, должен сам обладать:</vt:lpstr>
      <vt:lpstr>Раздел IV</vt:lpstr>
      <vt:lpstr>ПРОФЕССИОНАЛЬНЫЕ ДОСТИЖЕНИЯ</vt:lpstr>
      <vt:lpstr>ПРОФЕССИОНАЛЬНЫЕ ДОСТИЖЕНИЯ</vt:lpstr>
      <vt:lpstr>ПРОФЕССИОНАЛЬНЫЕ ДОСТИЖЕНИЯ</vt:lpstr>
      <vt:lpstr>ПРОФЕССИОНАЛЬНЫЕ ДОСТИЖЕНИЯ</vt:lpstr>
      <vt:lpstr>ПРОФЕССИОНАЛЬНЫЕ ДОСТИЖЕНИЯ</vt:lpstr>
      <vt:lpstr>ПРОФЕССИОНАЛЬНЫЕ ДОСТИЖЕНИЯ</vt:lpstr>
      <vt:lpstr>ПРОФЕССИОНАЛЬНЫЕ ДОСТИЖЕНИЯ</vt:lpstr>
      <vt:lpstr>ПРОФЕССИОНАЛЬНЫЕ ДОСТИЖЕНИЯ</vt:lpstr>
      <vt:lpstr>ПРОФЕССИОНАЛЬНЫЕ ДОСТИЖЕНИЯ</vt:lpstr>
      <vt:lpstr>Раздел V ДОСТИЖЕНИЯ ВОСПИТАННИКОВ</vt:lpstr>
      <vt:lpstr>ДОСТИЖЕНИЯ ВОСПИТАННИКОВ</vt:lpstr>
      <vt:lpstr>ДОСТИЖЕНИЯ ВОСПИТАННИКОВ</vt:lpstr>
      <vt:lpstr>ДОСТИЖЕНИЯ ВОСПИТАННИКОВ</vt:lpstr>
      <vt:lpstr>ДОСТИЖЕНИЯ ВОСПИТАННИКОВ</vt:lpstr>
      <vt:lpstr>ДОСТИЖЕНИЯ ВОСПИТАННИКОВ</vt:lpstr>
      <vt:lpstr>ДОСТИЖЕНИЯ ВОСПИТАННИКОВ</vt:lpstr>
      <vt:lpstr>Раздел VI</vt:lpstr>
      <vt:lpstr>РАБОТА С РОДИТЕЛЯМИ</vt:lpstr>
      <vt:lpstr>РАБОТА С РОДИТЕЛЯМИ</vt:lpstr>
      <vt:lpstr>Совместные праздникиВыпускной вечер</vt:lpstr>
      <vt:lpstr>Праздник «Масленицу встречай, зиму провожай»</vt:lpstr>
      <vt:lpstr>Выставка работ родителей и детей</vt:lpstr>
      <vt:lpstr>Выставка работ родителей и детей</vt:lpstr>
      <vt:lpstr>Семейные проекты</vt:lpstr>
      <vt:lpstr>АКЦИЯ «ОКНА ПОБЕДЫ»</vt:lpstr>
      <vt:lpstr>Акция «Открытка солдату»</vt:lpstr>
      <vt:lpstr>Акция «Покорми птиц»</vt:lpstr>
      <vt:lpstr>Мастер-классы</vt:lpstr>
      <vt:lpstr>Выпуск стенгазет</vt:lpstr>
      <vt:lpstr>Изготовление книжек - малышек</vt:lpstr>
      <vt:lpstr>Развлечения</vt:lpstr>
      <vt:lpstr>Родительские собрания</vt:lpstr>
      <vt:lpstr>Раздел VII</vt:lpstr>
      <vt:lpstr>Курсы по повышению квалификации</vt:lpstr>
      <vt:lpstr>Slide 45</vt:lpstr>
      <vt:lpstr>Тема по самообразованию:«Воспитание нравственных качеств детей старшего дошкольного возраста посредствам русских народных сказок»</vt:lpstr>
      <vt:lpstr>I этап: теоретический</vt:lpstr>
      <vt:lpstr>II этап: практический</vt:lpstr>
      <vt:lpstr>План   работы  с   родителями:</vt:lpstr>
      <vt:lpstr>Работа   с   педагогами :</vt:lpstr>
      <vt:lpstr>Результаты работы:</vt:lpstr>
      <vt:lpstr>Раздел VIII</vt:lpstr>
      <vt:lpstr>МЕТОДИЧЕСКИЕ МАТЕРИАЛЫ</vt:lpstr>
      <vt:lpstr>Раздел IX</vt:lpstr>
      <vt:lpstr>Экспериментирование</vt:lpstr>
      <vt:lpstr>Проектная деятельность</vt:lpstr>
      <vt:lpstr>Продуктивная деятельность</vt:lpstr>
      <vt:lpstr>Оздоровительная деятельность</vt:lpstr>
      <vt:lpstr>Благодарю за внимание!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АРТЕМОВСКИЙ ГОРОДСКОЙ ОКРУГ МУНИЦИПАЛЬНОЕ БЮДЖЕТНОЕ ДОШКОЛЬНОЕ ОБРАЗОВАТЕЛЬНОЕ УЧРЕЖДЕНИЕ «ДЕТСКИЙ САД  № 30» АРТЕМОВСКОГО ГОРОДСКОГО ОКРУГА  692750, Приморский  край,  город Артем, ул. Достоевского, 50, телефон 8(42337) 6-05-26</dc:title>
  <dc:creator>Пользователь</dc:creator>
  <cp:lastModifiedBy>Пользователь</cp:lastModifiedBy>
  <cp:revision>219</cp:revision>
  <dcterms:created xsi:type="dcterms:W3CDTF">2025-01-29T01:13:12Z</dcterms:created>
  <dcterms:modified xsi:type="dcterms:W3CDTF">2025-02-07T04:02:46Z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2514100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